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32">
          <p15:clr>
            <a:srgbClr val="A4A3A4"/>
          </p15:clr>
        </p15:guide>
      </p15:sldGuideLst>
    </p:ext>
    <p:ext uri="GoogleSlidesCustomDataVersion2">
      <go:slidesCustomData xmlns:go="http://customooxmlschemas.google.com/" r:id="rId18" roundtripDataSignature="AMtx7mhWq9i+z7kDUquPBjeentdN63AE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BCA16B5-A425-455E-81BA-36213145475B}">
  <a:tblStyle styleId="{2BCA16B5-A425-455E-81BA-36213145475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3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8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4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food, sign&#10;&#10;Description automatically generated" id="21" name="Google Shape;2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5" y="0"/>
            <a:ext cx="91425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3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457201" y="788618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>
            <a:off x="3575050" y="788620"/>
            <a:ext cx="5111750" cy="5398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71" name="Google Shape;71;p24"/>
          <p:cNvSpPr txBox="1"/>
          <p:nvPr>
            <p:ph idx="2" type="body"/>
          </p:nvPr>
        </p:nvSpPr>
        <p:spPr>
          <a:xfrm>
            <a:off x="457201" y="2125147"/>
            <a:ext cx="3008313" cy="4061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72" name="Google Shape;72;p24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1" type="ftr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2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79" name="Google Shape;79;p25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1" type="ftr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6"/>
          <p:cNvSpPr txBox="1"/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2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6"/>
          <p:cNvSpPr txBox="1"/>
          <p:nvPr>
            <p:ph idx="12" type="sldNum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collage" showMasterSp="0">
  <p:cSld name="image collag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/>
          <p:nvPr>
            <p:ph idx="2" type="pic"/>
          </p:nvPr>
        </p:nvSpPr>
        <p:spPr>
          <a:xfrm>
            <a:off x="13029" y="4"/>
            <a:ext cx="3014587" cy="6827185"/>
          </a:xfrm>
          <a:prstGeom prst="rect">
            <a:avLst/>
          </a:prstGeom>
          <a:solidFill>
            <a:schemeClr val="lt1"/>
          </a:solidFill>
          <a:ln cap="flat" cmpd="sng" w="1905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  <p:sp>
        <p:nvSpPr>
          <p:cNvPr id="88" name="Google Shape;88;p27"/>
          <p:cNvSpPr/>
          <p:nvPr>
            <p:ph idx="3" type="pic"/>
          </p:nvPr>
        </p:nvSpPr>
        <p:spPr>
          <a:xfrm>
            <a:off x="3027620" y="2"/>
            <a:ext cx="2903631" cy="3804835"/>
          </a:xfrm>
          <a:prstGeom prst="rect">
            <a:avLst/>
          </a:prstGeom>
          <a:solidFill>
            <a:schemeClr val="lt1"/>
          </a:solidFill>
          <a:ln cap="flat" cmpd="sng" w="1905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  <p:sp>
        <p:nvSpPr>
          <p:cNvPr id="89" name="Google Shape;89;p27"/>
          <p:cNvSpPr/>
          <p:nvPr>
            <p:ph idx="4" type="pic"/>
          </p:nvPr>
        </p:nvSpPr>
        <p:spPr>
          <a:xfrm>
            <a:off x="3027620" y="3804841"/>
            <a:ext cx="2903631" cy="3022351"/>
          </a:xfrm>
          <a:prstGeom prst="rect">
            <a:avLst/>
          </a:prstGeom>
          <a:solidFill>
            <a:schemeClr val="lt1"/>
          </a:solidFill>
          <a:ln cap="flat" cmpd="sng" w="1905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  <p:sp>
        <p:nvSpPr>
          <p:cNvPr id="90" name="Google Shape;90;p27"/>
          <p:cNvSpPr/>
          <p:nvPr>
            <p:ph idx="5" type="pic"/>
          </p:nvPr>
        </p:nvSpPr>
        <p:spPr>
          <a:xfrm>
            <a:off x="5931249" y="-1"/>
            <a:ext cx="3238500" cy="2378991"/>
          </a:xfrm>
          <a:prstGeom prst="rect">
            <a:avLst/>
          </a:prstGeom>
          <a:solidFill>
            <a:schemeClr val="lt1"/>
          </a:solidFill>
          <a:ln cap="flat" cmpd="sng" w="1905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  <p:sp>
        <p:nvSpPr>
          <p:cNvPr id="91" name="Google Shape;91;p27"/>
          <p:cNvSpPr/>
          <p:nvPr>
            <p:ph idx="6" type="pic"/>
          </p:nvPr>
        </p:nvSpPr>
        <p:spPr>
          <a:xfrm>
            <a:off x="5931249" y="2378994"/>
            <a:ext cx="3238500" cy="4448195"/>
          </a:xfrm>
          <a:prstGeom prst="rect">
            <a:avLst/>
          </a:prstGeom>
          <a:solidFill>
            <a:schemeClr val="lt1"/>
          </a:solidFill>
          <a:ln cap="flat" cmpd="sng" w="1905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8"/>
          <p:cNvSpPr/>
          <p:nvPr/>
        </p:nvSpPr>
        <p:spPr>
          <a:xfrm>
            <a:off x="381000" y="3048000"/>
            <a:ext cx="4648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525" lIns="69050" spcFirstLastPara="1" rIns="69050" wrap="square" tIns="34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08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Eibe Frank</a:t>
            </a:r>
            <a:endParaRPr/>
          </a:p>
        </p:txBody>
      </p:sp>
      <p:cxnSp>
        <p:nvCxnSpPr>
          <p:cNvPr id="94" name="Google Shape;94;p28"/>
          <p:cNvCxnSpPr/>
          <p:nvPr/>
        </p:nvCxnSpPr>
        <p:spPr>
          <a:xfrm>
            <a:off x="5562600" y="990600"/>
            <a:ext cx="0" cy="4800600"/>
          </a:xfrm>
          <a:prstGeom prst="straightConnector1">
            <a:avLst/>
          </a:prstGeom>
          <a:noFill/>
          <a:ln cap="flat" cmpd="sng" w="9525">
            <a:solidFill>
              <a:srgbClr val="0033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28"/>
          <p:cNvSpPr txBox="1"/>
          <p:nvPr/>
        </p:nvSpPr>
        <p:spPr>
          <a:xfrm>
            <a:off x="5699126" y="650875"/>
            <a:ext cx="32924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i="1" sz="18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28"/>
          <p:cNvSpPr/>
          <p:nvPr/>
        </p:nvSpPr>
        <p:spPr>
          <a:xfrm>
            <a:off x="5867400" y="990600"/>
            <a:ext cx="2971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525" lIns="69050" spcFirstLastPara="1" rIns="69050" wrap="square" tIns="345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900"/>
              <a:buFont typeface="Noto Sans Symbols"/>
              <a:buChar char="■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WEKA: A Machine Learning Toolkit</a:t>
            </a:r>
            <a:endParaRPr/>
          </a:p>
          <a:p>
            <a:pPr indent="-342900" lvl="0" marL="342900" marR="0" rtl="0" algn="l">
              <a:spcBef>
                <a:spcPts val="300"/>
              </a:spcBef>
              <a:spcAft>
                <a:spcPts val="0"/>
              </a:spcAft>
              <a:buClr>
                <a:schemeClr val="hlink"/>
              </a:buClr>
              <a:buSzPts val="900"/>
              <a:buFont typeface="Noto Sans Symbols"/>
              <a:buChar char="■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Explorer</a:t>
            </a:r>
            <a:endParaRPr/>
          </a:p>
          <a:p>
            <a:pPr indent="-285750" lvl="1" marL="74295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Classification and Regression</a:t>
            </a:r>
            <a:endParaRPr/>
          </a:p>
          <a:p>
            <a:pPr indent="-285750" lvl="1" marL="74295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Clustering</a:t>
            </a:r>
            <a:endParaRPr/>
          </a:p>
          <a:p>
            <a:pPr indent="-285750" lvl="1" marL="74295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Association Rules</a:t>
            </a:r>
            <a:endParaRPr/>
          </a:p>
          <a:p>
            <a:pPr indent="-285750" lvl="1" marL="74295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Attribute Selection</a:t>
            </a:r>
            <a:endParaRPr/>
          </a:p>
          <a:p>
            <a:pPr indent="-285750" lvl="1" marL="74295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Visualization</a:t>
            </a:r>
            <a:endParaRPr/>
          </a:p>
          <a:p>
            <a:pPr indent="-342900" lvl="0" marL="342900" marR="0" rtl="0" algn="l">
              <a:spcBef>
                <a:spcPts val="300"/>
              </a:spcBef>
              <a:spcAft>
                <a:spcPts val="0"/>
              </a:spcAft>
              <a:buClr>
                <a:schemeClr val="hlink"/>
              </a:buClr>
              <a:buSzPts val="900"/>
              <a:buFont typeface="Noto Sans Symbols"/>
              <a:buChar char="■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Experimenter</a:t>
            </a:r>
            <a:endParaRPr/>
          </a:p>
          <a:p>
            <a:pPr indent="-342900" lvl="0" marL="342900" marR="0" rtl="0" algn="l">
              <a:spcBef>
                <a:spcPts val="300"/>
              </a:spcBef>
              <a:spcAft>
                <a:spcPts val="0"/>
              </a:spcAft>
              <a:buClr>
                <a:schemeClr val="hlink"/>
              </a:buClr>
              <a:buSzPts val="900"/>
              <a:buFont typeface="Noto Sans Symbols"/>
              <a:buChar char="■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Knowledge Flow GUI</a:t>
            </a:r>
            <a:endParaRPr/>
          </a:p>
          <a:p>
            <a:pPr indent="-342900" lvl="0" marL="342900" marR="0" rtl="0" algn="l">
              <a:spcBef>
                <a:spcPts val="300"/>
              </a:spcBef>
              <a:spcAft>
                <a:spcPts val="0"/>
              </a:spcAft>
              <a:buClr>
                <a:schemeClr val="hlink"/>
              </a:buClr>
              <a:buSzPts val="900"/>
              <a:buFont typeface="Noto Sans Symbols"/>
              <a:buChar char="■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/>
          </a:p>
        </p:txBody>
      </p:sp>
      <p:sp>
        <p:nvSpPr>
          <p:cNvPr id="97" name="Google Shape;97;p28"/>
          <p:cNvSpPr txBox="1"/>
          <p:nvPr>
            <p:ph type="ctrTitle"/>
          </p:nvPr>
        </p:nvSpPr>
        <p:spPr>
          <a:xfrm>
            <a:off x="228600" y="1066800"/>
            <a:ext cx="51054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mes New Roman"/>
              <a:buNone/>
              <a:defRPr b="0" sz="27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5">
  <p:cSld name="Content slide 5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9"/>
          <p:cNvSpPr txBox="1"/>
          <p:nvPr>
            <p:ph idx="1" type="body"/>
          </p:nvPr>
        </p:nvSpPr>
        <p:spPr>
          <a:xfrm>
            <a:off x="358912" y="643063"/>
            <a:ext cx="1463666" cy="3131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rgbClr val="0F56A6"/>
              </a:buClr>
              <a:buSzPts val="1435"/>
              <a:buFont typeface="Arial"/>
              <a:buNone/>
              <a:defRPr sz="1435">
                <a:solidFill>
                  <a:srgbClr val="0F56A6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29"/>
          <p:cNvSpPr txBox="1"/>
          <p:nvPr>
            <p:ph idx="2" type="body"/>
          </p:nvPr>
        </p:nvSpPr>
        <p:spPr>
          <a:xfrm>
            <a:off x="358914" y="1113800"/>
            <a:ext cx="1098378" cy="196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rgbClr val="8D8D8D"/>
              </a:buClr>
              <a:buSzPts val="675"/>
              <a:buFont typeface="Arial"/>
              <a:buNone/>
              <a:defRPr b="1" sz="675">
                <a:solidFill>
                  <a:srgbClr val="8D8D8D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9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over Text" type="objOverTx">
  <p:cSld name="OBJECT_OVER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0"/>
          <p:cNvSpPr txBox="1"/>
          <p:nvPr>
            <p:ph type="title"/>
          </p:nvPr>
        </p:nvSpPr>
        <p:spPr>
          <a:xfrm>
            <a:off x="304800" y="381000"/>
            <a:ext cx="840263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0"/>
          <p:cNvSpPr txBox="1"/>
          <p:nvPr>
            <p:ph idx="1" type="body"/>
          </p:nvPr>
        </p:nvSpPr>
        <p:spPr>
          <a:xfrm>
            <a:off x="304800" y="1371600"/>
            <a:ext cx="8458200" cy="24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30"/>
          <p:cNvSpPr txBox="1"/>
          <p:nvPr>
            <p:ph idx="2" type="body"/>
          </p:nvPr>
        </p:nvSpPr>
        <p:spPr>
          <a:xfrm>
            <a:off x="304800" y="4000500"/>
            <a:ext cx="8458200" cy="24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30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zoom dir="ou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1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1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1"/>
          <p:cNvSpPr txBox="1"/>
          <p:nvPr>
            <p:ph idx="11" type="ftr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1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2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2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2"/>
          <p:cNvSpPr txBox="1"/>
          <p:nvPr>
            <p:ph idx="11" type="ftr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2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food, sign&#10;&#10;Description automatically generated" id="117" name="Google Shape;117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5" y="0"/>
            <a:ext cx="91425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" type="body"/>
          </p:nvPr>
        </p:nvSpPr>
        <p:spPr>
          <a:xfrm>
            <a:off x="457200" y="1889196"/>
            <a:ext cx="8229600" cy="38761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3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3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3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4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4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34"/>
          <p:cNvSpPr txBox="1"/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5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5"/>
          <p:cNvSpPr txBox="1"/>
          <p:nvPr>
            <p:ph idx="1" type="body"/>
          </p:nvPr>
        </p:nvSpPr>
        <p:spPr>
          <a:xfrm>
            <a:off x="457200" y="1889196"/>
            <a:ext cx="8229600" cy="38761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35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5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 collage" showMasterSp="0">
  <p:cSld name="1_image collage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6"/>
          <p:cNvSpPr/>
          <p:nvPr>
            <p:ph idx="2" type="pic"/>
          </p:nvPr>
        </p:nvSpPr>
        <p:spPr>
          <a:xfrm>
            <a:off x="13029" y="4"/>
            <a:ext cx="3014587" cy="6827185"/>
          </a:xfrm>
          <a:prstGeom prst="rect">
            <a:avLst/>
          </a:prstGeom>
          <a:solidFill>
            <a:schemeClr val="lt1"/>
          </a:solidFill>
          <a:ln cap="flat" cmpd="sng" w="1905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  <p:sp>
        <p:nvSpPr>
          <p:cNvPr id="134" name="Google Shape;134;p36"/>
          <p:cNvSpPr/>
          <p:nvPr>
            <p:ph idx="3" type="pic"/>
          </p:nvPr>
        </p:nvSpPr>
        <p:spPr>
          <a:xfrm>
            <a:off x="3027620" y="2"/>
            <a:ext cx="2903631" cy="3804835"/>
          </a:xfrm>
          <a:prstGeom prst="rect">
            <a:avLst/>
          </a:prstGeom>
          <a:solidFill>
            <a:schemeClr val="lt1"/>
          </a:solidFill>
          <a:ln cap="flat" cmpd="sng" w="1905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  <p:sp>
        <p:nvSpPr>
          <p:cNvPr id="135" name="Google Shape;135;p36"/>
          <p:cNvSpPr/>
          <p:nvPr>
            <p:ph idx="4" type="pic"/>
          </p:nvPr>
        </p:nvSpPr>
        <p:spPr>
          <a:xfrm>
            <a:off x="3027620" y="3804841"/>
            <a:ext cx="2903631" cy="3022351"/>
          </a:xfrm>
          <a:prstGeom prst="rect">
            <a:avLst/>
          </a:prstGeom>
          <a:solidFill>
            <a:schemeClr val="lt1"/>
          </a:solidFill>
          <a:ln cap="flat" cmpd="sng" w="1905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  <p:sp>
        <p:nvSpPr>
          <p:cNvPr id="136" name="Google Shape;136;p36"/>
          <p:cNvSpPr/>
          <p:nvPr>
            <p:ph idx="5" type="pic"/>
          </p:nvPr>
        </p:nvSpPr>
        <p:spPr>
          <a:xfrm>
            <a:off x="5931249" y="-1"/>
            <a:ext cx="3238500" cy="2378991"/>
          </a:xfrm>
          <a:prstGeom prst="rect">
            <a:avLst/>
          </a:prstGeom>
          <a:solidFill>
            <a:schemeClr val="lt1"/>
          </a:solidFill>
          <a:ln cap="flat" cmpd="sng" w="1905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  <p:sp>
        <p:nvSpPr>
          <p:cNvPr id="137" name="Google Shape;137;p36"/>
          <p:cNvSpPr/>
          <p:nvPr>
            <p:ph idx="6" type="pic"/>
          </p:nvPr>
        </p:nvSpPr>
        <p:spPr>
          <a:xfrm>
            <a:off x="5931249" y="2378994"/>
            <a:ext cx="3238500" cy="4448195"/>
          </a:xfrm>
          <a:prstGeom prst="rect">
            <a:avLst/>
          </a:prstGeom>
          <a:solidFill>
            <a:schemeClr val="lt1"/>
          </a:solidFill>
          <a:ln cap="flat" cmpd="sng" w="1905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7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7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7"/>
          <p:cNvSpPr txBox="1"/>
          <p:nvPr>
            <p:ph idx="11" type="ftr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7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/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18"/>
          <p:cNvSpPr txBox="1"/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9"/>
          <p:cNvSpPr txBox="1"/>
          <p:nvPr>
            <p:ph type="title"/>
          </p:nvPr>
        </p:nvSpPr>
        <p:spPr>
          <a:xfrm>
            <a:off x="457200" y="4406902"/>
            <a:ext cx="82296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" type="body"/>
          </p:nvPr>
        </p:nvSpPr>
        <p:spPr>
          <a:xfrm>
            <a:off x="457200" y="2906713"/>
            <a:ext cx="8229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19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  <p:sp>
        <p:nvSpPr>
          <p:cNvPr id="47" name="Google Shape;47;p20"/>
          <p:cNvSpPr txBox="1"/>
          <p:nvPr>
            <p:ph idx="2" type="body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  <p:sp>
        <p:nvSpPr>
          <p:cNvPr id="48" name="Google Shape;48;p20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" type="body"/>
          </p:nvPr>
        </p:nvSpPr>
        <p:spPr>
          <a:xfrm>
            <a:off x="457200" y="1854994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3" name="Google Shape;53;p21"/>
          <p:cNvSpPr txBox="1"/>
          <p:nvPr>
            <p:ph idx="2" type="body"/>
          </p:nvPr>
        </p:nvSpPr>
        <p:spPr>
          <a:xfrm>
            <a:off x="457200" y="2494758"/>
            <a:ext cx="4040188" cy="3628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54" name="Google Shape;54;p21"/>
          <p:cNvSpPr txBox="1"/>
          <p:nvPr>
            <p:ph idx="3" type="body"/>
          </p:nvPr>
        </p:nvSpPr>
        <p:spPr>
          <a:xfrm>
            <a:off x="4645026" y="1854994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5" name="Google Shape;55;p21"/>
          <p:cNvSpPr txBox="1"/>
          <p:nvPr>
            <p:ph idx="4" type="body"/>
          </p:nvPr>
        </p:nvSpPr>
        <p:spPr>
          <a:xfrm>
            <a:off x="4645026" y="2494758"/>
            <a:ext cx="4041775" cy="3628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56" name="Google Shape;56;p21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1" type="ftr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1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2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2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2"/>
          <p:cNvSpPr txBox="1"/>
          <p:nvPr>
            <p:ph idx="11" type="ftr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457200" y="1889196"/>
            <a:ext cx="8229600" cy="38761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TU_PP_slide_Footer_sized.png" id="15" name="Google Shape;15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6327909"/>
            <a:ext cx="9144000" cy="53788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ttteoh@ntu.edu.s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avolutionsoftware.com/abacus/the-graph-database-advantage-for-enterprise-architects/" TargetMode="External"/><Relationship Id="rId4" Type="http://schemas.openxmlformats.org/officeDocument/2006/relationships/hyperlink" Target="https://www.ibm.com/think/topics/graphrag" TargetMode="External"/><Relationship Id="rId9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8.png"/><Relationship Id="rId7" Type="http://schemas.openxmlformats.org/officeDocument/2006/relationships/image" Target="../media/image2.png"/><Relationship Id="rId8" Type="http://schemas.openxmlformats.org/officeDocument/2006/relationships/image" Target="../media/image16.png"/><Relationship Id="rId11" Type="http://schemas.openxmlformats.org/officeDocument/2006/relationships/image" Target="../media/image13.png"/><Relationship Id="rId10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python.langchain.com/docs/introduction/" TargetMode="External"/><Relationship Id="rId4" Type="http://schemas.openxmlformats.org/officeDocument/2006/relationships/hyperlink" Target="https://docs.llamaindex.ai/en/stable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datacamp.com/blog/ai-hallucination" TargetMode="External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hyperlink" Target="https://medium.com/artificial-corner/retrieval-augmented-generation-rag-a-short-introduction-21d0044d65ff" TargetMode="External"/><Relationship Id="rId5" Type="http://schemas.openxmlformats.org/officeDocument/2006/relationships/hyperlink" Target="https://www.signitysolutions.com/blog/real-world-examples-of-retrieval-augmented-generation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/>
        </p:nvSpPr>
        <p:spPr>
          <a:xfrm>
            <a:off x="381000" y="1714963"/>
            <a:ext cx="4486235" cy="27712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5.2 Building a Knowledge-Aware System with RAG</a:t>
            </a:r>
            <a:endParaRPr sz="3600"/>
          </a:p>
        </p:txBody>
      </p:sp>
      <p:sp>
        <p:nvSpPr>
          <p:cNvPr id="148" name="Google Shape;148;p1"/>
          <p:cNvSpPr txBox="1"/>
          <p:nvPr/>
        </p:nvSpPr>
        <p:spPr>
          <a:xfrm>
            <a:off x="533400" y="4495800"/>
            <a:ext cx="3756540" cy="1265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Teoh Teik Toe</a:t>
            </a:r>
            <a:endParaRPr/>
          </a:p>
          <a:p>
            <a:pPr indent="0" lvl="0" marL="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ITOM/NBS</a:t>
            </a:r>
            <a:endParaRPr/>
          </a:p>
          <a:p>
            <a:pPr indent="0" lvl="0" marL="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</a:pPr>
            <a:r>
              <a:rPr b="0" i="1" lang="en-US" sz="1125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ttteoh@ntu.edu.sg</a:t>
            </a:r>
            <a:endParaRPr b="0" i="1" sz="1125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</a:pPr>
            <a:r>
              <a:rPr b="0" i="1" lang="en-US" sz="11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97905202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"/>
          <p:cNvSpPr txBox="1"/>
          <p:nvPr/>
        </p:nvSpPr>
        <p:spPr>
          <a:xfrm>
            <a:off x="7449884" y="1018306"/>
            <a:ext cx="1689050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Vector databases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store 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vectors or embeddings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(numerical representations) of data (text or images) that capture their semantic meaning.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Similarity search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done by finding vectors that are mathematically "close" to a given query vector.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1"/>
          <p:cNvSpPr txBox="1"/>
          <p:nvPr/>
        </p:nvSpPr>
        <p:spPr>
          <a:xfrm>
            <a:off x="320730" y="6000686"/>
            <a:ext cx="86938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Further Reading: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1. The Graph Database Advantage for Enterprise Architects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2. GraphRAG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1"/>
          <p:cNvSpPr txBox="1"/>
          <p:nvPr/>
        </p:nvSpPr>
        <p:spPr>
          <a:xfrm flipH="1">
            <a:off x="3540" y="934084"/>
            <a:ext cx="1615006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 databases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have a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graph structure:</a:t>
            </a:r>
            <a:b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Nodes: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entities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(a person, a company).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Edges: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 the 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relationships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between nodes (e.g., "works at," "is a friend of," "is located in").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11"/>
          <p:cNvPicPr preferRelativeResize="0"/>
          <p:nvPr/>
        </p:nvPicPr>
        <p:blipFill rotWithShape="1">
          <a:blip r:embed="rId5">
            <a:alphaModFix/>
          </a:blip>
          <a:srcRect b="25088" l="0" r="-880" t="0"/>
          <a:stretch/>
        </p:blipFill>
        <p:spPr>
          <a:xfrm>
            <a:off x="1623380" y="1681"/>
            <a:ext cx="5825967" cy="4291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iagram of a network&#10;&#10;AI-generated content may be incorrect." id="220" name="Google Shape;220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07158" y="4348555"/>
            <a:ext cx="1469164" cy="146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1"/>
          <p:cNvPicPr preferRelativeResize="0"/>
          <p:nvPr/>
        </p:nvPicPr>
        <p:blipFill rotWithShape="1">
          <a:blip r:embed="rId7">
            <a:alphaModFix/>
          </a:blip>
          <a:srcRect b="418575" l="-11739" r="11739" t="-418575"/>
          <a:stretch/>
        </p:blipFill>
        <p:spPr>
          <a:xfrm>
            <a:off x="3019811" y="2984950"/>
            <a:ext cx="2326956" cy="305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us Sign Icon PNG Images, Vectors Free ..." id="222" name="Google Shape;222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79248" y="4876115"/>
            <a:ext cx="554148" cy="554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circle with white stripes&#10;&#10;AI-generated content may be incorrect." id="223" name="Google Shape;223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63532" y="4721638"/>
            <a:ext cx="943246" cy="7096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text on a white background&#10;&#10;AI-generated content may be incorrect." id="224" name="Google Shape;224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36756" y="4799906"/>
            <a:ext cx="26384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78264" y="4382175"/>
            <a:ext cx="1095375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"/>
          <p:cNvSpPr txBox="1"/>
          <p:nvPr/>
        </p:nvSpPr>
        <p:spPr>
          <a:xfrm>
            <a:off x="459556" y="5880370"/>
            <a:ext cx="84162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Further Readings: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1. LangChain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2. LlamaIndex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2"/>
          <p:cNvSpPr txBox="1"/>
          <p:nvPr/>
        </p:nvSpPr>
        <p:spPr>
          <a:xfrm>
            <a:off x="591705" y="304801"/>
            <a:ext cx="8231047" cy="6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LangChain vs LlamaIndex</a:t>
            </a:r>
            <a:endParaRPr sz="3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2" name="Google Shape;232;p12"/>
          <p:cNvGraphicFramePr/>
          <p:nvPr/>
        </p:nvGraphicFramePr>
        <p:xfrm>
          <a:off x="586672" y="11025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{2BCA16B5-A425-455E-81BA-36213145475B}</a:tableStyleId>
              </a:tblPr>
              <a:tblGrid>
                <a:gridCol w="1699325"/>
                <a:gridCol w="3044625"/>
                <a:gridCol w="3307625"/>
              </a:tblGrid>
              <a:tr h="50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Feature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LangChain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50" marB="9145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LlamaIndex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50" marB="9145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2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Primary Goal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Orchestration &amp; Tooling: Best for building multi-step applications and complex agents.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&amp; Retrieval: Best for building robust RAG pipelines and knowledge-based systems.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2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 Abstraction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Chains &amp; Agents: Focuses on workflows and decision-making.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Indexes &amp; Query Engines: Focuses on structuring and retrieving data.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54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 Case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Complex conversational bots and tool-using agents.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"Chat with your documents" and Q&amp;A over private data.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2783" y="742202"/>
            <a:ext cx="2345148" cy="244755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"/>
          <p:cNvSpPr txBox="1"/>
          <p:nvPr/>
        </p:nvSpPr>
        <p:spPr>
          <a:xfrm>
            <a:off x="5902658" y="198650"/>
            <a:ext cx="28182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Wechat: TeohTeikToe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147741" y="198649"/>
            <a:ext cx="32595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Whatsapp: 65-97905202</a:t>
            </a:r>
            <a:endParaRPr/>
          </a:p>
        </p:txBody>
      </p:sp>
      <p:pic>
        <p:nvPicPr>
          <p:cNvPr id="156" name="Google Shape;15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512" y="660314"/>
            <a:ext cx="2588807" cy="275448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"/>
          <p:cNvSpPr txBox="1"/>
          <p:nvPr/>
        </p:nvSpPr>
        <p:spPr>
          <a:xfrm>
            <a:off x="2160913" y="5756854"/>
            <a:ext cx="635985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https://www.linkedin.com/in/teohteiktoe</a:t>
            </a:r>
            <a:endParaRPr/>
          </a:p>
        </p:txBody>
      </p:sp>
      <p:pic>
        <p:nvPicPr>
          <p:cNvPr id="158" name="Google Shape;15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87885" y="3138984"/>
            <a:ext cx="2531131" cy="2617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"/>
          <p:cNvSpPr txBox="1"/>
          <p:nvPr/>
        </p:nvSpPr>
        <p:spPr>
          <a:xfrm>
            <a:off x="466639" y="304801"/>
            <a:ext cx="8295423" cy="929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 AI Hallucinations?</a:t>
            </a:r>
            <a:endParaRPr/>
          </a:p>
        </p:txBody>
      </p:sp>
      <p:sp>
        <p:nvSpPr>
          <p:cNvPr id="164" name="Google Shape;164;p3"/>
          <p:cNvSpPr txBox="1"/>
          <p:nvPr/>
        </p:nvSpPr>
        <p:spPr>
          <a:xfrm>
            <a:off x="467193" y="5828842"/>
            <a:ext cx="82915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Further Reading: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 Hallucination: A Guide With Examples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3"/>
          <p:cNvSpPr txBox="1"/>
          <p:nvPr/>
        </p:nvSpPr>
        <p:spPr>
          <a:xfrm>
            <a:off x="554868" y="1397764"/>
            <a:ext cx="3826967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 "hallucination" is when a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LLM generates information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that is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factually incorrect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nonsensical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or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completely made up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presents it as true or plausible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model does not "know" it is wrong; it is simply generating a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statistically probable sequence of words based on its training data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descr="A head with lines and dots&#10;&#10;AI-generated content may be incorrect." id="166" name="Google Shape;16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3963" y="1462298"/>
            <a:ext cx="3896382" cy="393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"/>
          <p:cNvSpPr txBox="1"/>
          <p:nvPr/>
        </p:nvSpPr>
        <p:spPr>
          <a:xfrm>
            <a:off x="466639" y="73424"/>
            <a:ext cx="8295423" cy="827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Reduce AI Hallucinations</a:t>
            </a:r>
            <a:endParaRPr sz="3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4894" y="1008801"/>
            <a:ext cx="5071775" cy="50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"/>
          <p:cNvSpPr txBox="1"/>
          <p:nvPr/>
        </p:nvSpPr>
        <p:spPr>
          <a:xfrm>
            <a:off x="7013485" y="1006952"/>
            <a:ext cx="1965775" cy="9233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Prompt Engineering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4"/>
          <p:cNvSpPr txBox="1"/>
          <p:nvPr/>
        </p:nvSpPr>
        <p:spPr>
          <a:xfrm>
            <a:off x="164741" y="2691372"/>
            <a:ext cx="1586317" cy="163121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Retrieval-Augmented Generation (RAG)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4"/>
          <p:cNvSpPr txBox="1"/>
          <p:nvPr/>
        </p:nvSpPr>
        <p:spPr>
          <a:xfrm>
            <a:off x="164740" y="4755249"/>
            <a:ext cx="1586317" cy="132343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Specialized Agents &amp; Pipelines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4"/>
          <p:cNvSpPr txBox="1"/>
          <p:nvPr/>
        </p:nvSpPr>
        <p:spPr>
          <a:xfrm>
            <a:off x="7013485" y="2589565"/>
            <a:ext cx="1938009" cy="184665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Reinforcement Learning with Human Feedback (RLHF)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4"/>
          <p:cNvSpPr txBox="1"/>
          <p:nvPr/>
        </p:nvSpPr>
        <p:spPr>
          <a:xfrm>
            <a:off x="7013484" y="4755250"/>
            <a:ext cx="1947265" cy="132343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Confidence Thresholds &amp; Abstention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4"/>
          <p:cNvSpPr txBox="1"/>
          <p:nvPr/>
        </p:nvSpPr>
        <p:spPr>
          <a:xfrm>
            <a:off x="164739" y="1006951"/>
            <a:ext cx="1586318" cy="132343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Improved Data Quality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156" y="920264"/>
            <a:ext cx="8792306" cy="439288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5"/>
          <p:cNvSpPr txBox="1"/>
          <p:nvPr/>
        </p:nvSpPr>
        <p:spPr>
          <a:xfrm>
            <a:off x="397350" y="184485"/>
            <a:ext cx="8573483" cy="744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Retrieval-Augmented Generation (RAG)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"/>
          <p:cNvSpPr txBox="1"/>
          <p:nvPr/>
        </p:nvSpPr>
        <p:spPr>
          <a:xfrm>
            <a:off x="467193" y="5699271"/>
            <a:ext cx="829151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Further Reading: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(RAG): A Short Introduction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 Real-World Examples of Retrieval Augmented Generation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574583" y="5241263"/>
            <a:ext cx="82053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RAG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reduces hallucinations by grounding AI responses in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real-time, external data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 txBox="1"/>
          <p:nvPr>
            <p:ph type="title"/>
          </p:nvPr>
        </p:nvSpPr>
        <p:spPr>
          <a:xfrm>
            <a:off x="457200" y="152400"/>
            <a:ext cx="8229600" cy="7913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en-US"/>
              <a:t>Enhancing Your RAG Pipeline  </a:t>
            </a:r>
            <a:endParaRPr/>
          </a:p>
        </p:txBody>
      </p:sp>
      <p:sp>
        <p:nvSpPr>
          <p:cNvPr id="192" name="Google Shape;192;p7"/>
          <p:cNvSpPr txBox="1"/>
          <p:nvPr/>
        </p:nvSpPr>
        <p:spPr>
          <a:xfrm>
            <a:off x="527103" y="870226"/>
            <a:ext cx="8093548" cy="5355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Re-ranking: 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Re-ranks retrieved documents for higher relevance, ensuring the most precise context is passed to the LLM.</a:t>
            </a:r>
            <a:endParaRPr b="1"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Advanced Retrieval: 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Moves beyond simple similarity search. Techniques like Multi-Query Retrieval (generating multiple query versions) and HyDE (using a hypothetical answer to search) find richer context.</a:t>
            </a:r>
            <a:endParaRPr b="1"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Contextual Compression: 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Filters and refines retrieved documents by extracting only the most relevant sentences, reducing noise and costs.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Transformation &amp; Routing: 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Modifies the user's query or directs it to the best tool. Agentic RAG can route queries outside the knowledge base to external tools like Google Search.</a:t>
            </a:r>
            <a:endParaRPr b="1"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Sentence Window Retrieval: 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method retrieves a small, highly relevant "sentence window" and then expands it to include surrounding sentences for the final context passed to the LLM. It helps capture the full context without including irrelevant text.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8" title="What is Agentic RAG?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34" y="1155785"/>
            <a:ext cx="9144307" cy="511606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8"/>
          <p:cNvSpPr txBox="1"/>
          <p:nvPr/>
        </p:nvSpPr>
        <p:spPr>
          <a:xfrm>
            <a:off x="457200" y="265545"/>
            <a:ext cx="8229600" cy="799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Dynamic RAG with AI Agents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9" title="Vector Databases simply explained! (Embeddings &amp; Indexes)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9" y="1145223"/>
            <a:ext cx="7798650" cy="43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9"/>
          <p:cNvSpPr txBox="1"/>
          <p:nvPr/>
        </p:nvSpPr>
        <p:spPr>
          <a:xfrm>
            <a:off x="591705" y="304801"/>
            <a:ext cx="8231047" cy="6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Vector Database Explained</a:t>
            </a:r>
            <a:endParaRPr/>
          </a:p>
        </p:txBody>
      </p:sp>
      <p:sp>
        <p:nvSpPr>
          <p:cNvPr id="205" name="Google Shape;205;p9"/>
          <p:cNvSpPr txBox="1"/>
          <p:nvPr/>
        </p:nvSpPr>
        <p:spPr>
          <a:xfrm>
            <a:off x="405675" y="5660300"/>
            <a:ext cx="570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https://youtu.be/dN0lsF2cvm4?si=i8NSdQHp4-TJrVww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 txBox="1"/>
          <p:nvPr/>
        </p:nvSpPr>
        <p:spPr>
          <a:xfrm>
            <a:off x="591705" y="304801"/>
            <a:ext cx="8231047" cy="6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Leading Vector Databases</a:t>
            </a:r>
            <a:endParaRPr sz="3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1" name="Google Shape;211;p10"/>
          <p:cNvGraphicFramePr/>
          <p:nvPr/>
        </p:nvGraphicFramePr>
        <p:xfrm>
          <a:off x="252876" y="1050243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{2BCA16B5-A425-455E-81BA-36213145475B}</a:tableStyleId>
              </a:tblPr>
              <a:tblGrid>
                <a:gridCol w="1203700"/>
                <a:gridCol w="1244150"/>
                <a:gridCol w="1365525"/>
                <a:gridCol w="1244150"/>
                <a:gridCol w="1183450"/>
                <a:gridCol w="1148750"/>
                <a:gridCol w="1254275"/>
              </a:tblGrid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Feature</a:t>
                      </a:r>
                      <a:endParaRPr/>
                    </a:p>
                  </a:txBody>
                  <a:tcPr marT="19050" marB="19050" marR="45725" marL="457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Pinecone</a:t>
                      </a:r>
                      <a:endParaRPr/>
                    </a:p>
                  </a:txBody>
                  <a:tcPr marT="19050" marB="19050" marR="45725" marL="457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Weaviate</a:t>
                      </a:r>
                      <a:endParaRPr/>
                    </a:p>
                  </a:txBody>
                  <a:tcPr marT="19050" marB="19050" marR="45725" marL="457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Milvus</a:t>
                      </a:r>
                      <a:endParaRPr/>
                    </a:p>
                  </a:txBody>
                  <a:tcPr marT="19050" marB="19050" marR="45725" marL="457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Qdrant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45725" marL="457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Chroma</a:t>
                      </a:r>
                      <a:endParaRPr/>
                    </a:p>
                  </a:txBody>
                  <a:tcPr marT="19050" marB="19050" marR="45725" marL="457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pgvector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45725" marL="457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Deployment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Fully Managed Service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Open-Source &amp; Managed Cloud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Open-Source (Distributed)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Open-Source &amp; Managed Cloud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Open-Source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PostgreSQL Extension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Best For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Production, Zero Ops, Fast Deployment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Integrated ML features, Hybrid Search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Large-scale, billions of vectors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Price-Performance, Advanced Filtering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Prototyping, Local Use, Ease of Use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Simple Integration with Existing PostgreSQL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Scalability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Excellent, Serverless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Excellent, Cloud-native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Excellent, Distributed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Excellent, Real-time updates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Limited, Best for &lt;10M vectors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Limited, Single-node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Performance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High-speed, Low Latency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High, with Hybrid Search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High, with GPU acceleration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High, with fast filtering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Good for small scale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Adequate, but not as fast as dedicated DBs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Key Features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Serverless architecture, namespaces, hybrid search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Hybrid search, GraphQL API, built-in modules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Multiple indexing algorithms, GPU support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Payload filtering, REST &amp; gRPC API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Simple Python API, Embedded use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Integrates with SQL, simple KNN search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Ease of Use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Very High, managed service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High, but has a learning curve for self-hosting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Moderate, can be complex to manage at scale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High, straightforward API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Very High, designed for simplicity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Very High, if you know SQL</a:t>
                      </a:r>
                      <a:endParaRPr/>
                    </a:p>
                  </a:txBody>
                  <a:tcPr marT="19050" marB="19050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2017-04-15T17:01:01Z</dcterms:created>
  <dc:creator>User</dc:creator>
</cp:coreProperties>
</file>